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mf" ContentType="image/x-wmf"/>
  <Default Extension="wav" ContentType="audio/wav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71" r:id="rId5"/>
    <p:sldId id="269" r:id="rId6"/>
    <p:sldId id="272" r:id="rId7"/>
    <p:sldId id="273" r:id="rId8"/>
    <p:sldId id="276" r:id="rId9"/>
    <p:sldId id="277" r:id="rId10"/>
    <p:sldId id="275" r:id="rId11"/>
    <p:sldId id="274" r:id="rId12"/>
    <p:sldId id="278" r:id="rId13"/>
    <p:sldId id="279" r:id="rId14"/>
    <p:sldId id="280" r:id="rId15"/>
    <p:sldId id="267" r:id="rId16"/>
    <p:sldId id="283" r:id="rId17"/>
    <p:sldId id="286" r:id="rId18"/>
    <p:sldId id="266" r:id="rId19"/>
    <p:sldId id="281" r:id="rId20"/>
    <p:sldId id="268" r:id="rId21"/>
    <p:sldId id="287" r:id="rId22"/>
    <p:sldId id="288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FF7C80"/>
    <a:srgbClr val="00FF00"/>
    <a:srgbClr val="CCFF99"/>
    <a:srgbClr val="66FF99"/>
    <a:srgbClr val="FF505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0D0F2B-2EA9-4470-A7DE-141E4DBEE193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2DD94-A7C0-4629-9AC7-71A8BD04AA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89C3EA-CE96-46D6-B5A7-96C295D7B404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C2022-D08B-4F20-9BC6-E958A6E01C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D0BD89-EE5E-4D68-A429-5090EED41877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E09E0-D29C-4D7A-AE42-29EACEE80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14E0DD-790A-4E9D-A6BB-2A9E8A46A157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669A9-DA01-48A8-B869-6740DF78A5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672640-A1F1-4F68-8B80-5D29956AF96F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781A3-AB69-4022-8457-360FDDDCD7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A5DDC2-CC49-4AAA-9CEF-CC9E647EF5B7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1713A9-0F31-478A-994B-CFD5F53F9D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5A68B4-DB45-4656-B8CF-F13895D3DD7C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5391B-0E52-41A0-8DD6-DB785D69F3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CBFBA4-855A-4030-BC11-A069B14FD580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F1920-A125-4CB0-B50E-C8570404E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2666C9-60FC-4D43-B446-25B931867421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AFDA3-551D-4354-B3D0-8144373DFA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A59EC1-4FDB-421B-B3B7-7C108A1E2357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BC830-7EE5-4E01-9FBA-5A6B5B4525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7579AF-7080-4695-8BB4-1F0616A01944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E1C75-80E1-4FB6-85B3-C812C45B0A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98A99AC-857D-49A9-A76C-85C71589B761}" type="datetimeFigureOut">
              <a:rPr lang="en-US"/>
              <a:pPr/>
              <a:t>13/03/12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5354D25-DA4A-4F7D-B7F9-0088D027E35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wmf"/><Relationship Id="rId5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slide" Target="slide13.xml"/><Relationship Id="rId20" Type="http://schemas.openxmlformats.org/officeDocument/2006/relationships/slide" Target="slide15.xml"/><Relationship Id="rId4" Type="http://schemas.openxmlformats.org/officeDocument/2006/relationships/slide" Target="slide4.xml"/><Relationship Id="rId21" Type="http://schemas.openxmlformats.org/officeDocument/2006/relationships/slide" Target="slide19.xml"/><Relationship Id="rId22" Type="http://schemas.openxmlformats.org/officeDocument/2006/relationships/slide" Target="slide11.xml"/><Relationship Id="rId7" Type="http://schemas.openxmlformats.org/officeDocument/2006/relationships/slide" Target="slide7.xml"/><Relationship Id="rId11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6" Type="http://schemas.openxmlformats.org/officeDocument/2006/relationships/slide" Target="slide21.xml"/><Relationship Id="rId8" Type="http://schemas.openxmlformats.org/officeDocument/2006/relationships/slide" Target="slide8.xml"/><Relationship Id="rId13" Type="http://schemas.openxmlformats.org/officeDocument/2006/relationships/slide" Target="slide10.xml"/><Relationship Id="rId10" Type="http://schemas.openxmlformats.org/officeDocument/2006/relationships/slide" Target="slide14.xml"/><Relationship Id="rId5" Type="http://schemas.openxmlformats.org/officeDocument/2006/relationships/slide" Target="slide5.xml"/><Relationship Id="rId15" Type="http://schemas.openxmlformats.org/officeDocument/2006/relationships/slide" Target="slide17.xml"/><Relationship Id="rId12" Type="http://schemas.openxmlformats.org/officeDocument/2006/relationships/slide" Target="slide22.xml"/><Relationship Id="rId17" Type="http://schemas.openxmlformats.org/officeDocument/2006/relationships/slide" Target="slide12.xml"/><Relationship Id="rId19" Type="http://schemas.openxmlformats.org/officeDocument/2006/relationships/slide" Target="slide20.xml"/><Relationship Id="rId2" Type="http://schemas.openxmlformats.org/officeDocument/2006/relationships/image" Target="../media/image1.jpeg"/><Relationship Id="rId9" Type="http://schemas.openxmlformats.org/officeDocument/2006/relationships/slide" Target="slide9.xml"/><Relationship Id="rId3" Type="http://schemas.openxmlformats.org/officeDocument/2006/relationships/slide" Target="slide3.xml"/><Relationship Id="rId18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3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57800"/>
            <a:ext cx="960120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Hundred Dollar Questions</a:t>
            </a:r>
          </a:p>
        </p:txBody>
      </p:sp>
      <p:pic>
        <p:nvPicPr>
          <p:cNvPr id="2051" name="Picture 2" descr="E:\cliparts\I to O\Clip Art\Money\Cartoons (Mo - Z)\Money Bags 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09800"/>
            <a:ext cx="3367088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609600"/>
            <a:ext cx="9144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Who wants to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win?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388" name="Picture 4" descr="http://www.dailyclipart.net/wp-content/uploads/medium/clipart02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1752600"/>
            <a:ext cx="2529575" cy="2990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5" descr="E:\cliparts\Education &amp; Schools\Cartoons (M - Z)\Question Mark 1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1600200"/>
            <a:ext cx="2514600" cy="33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Letting students discover for themselves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1268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The language a student is most proficient in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2292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The language used in classrooms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3316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A foreign language taught at a school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4340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The main language taught by the school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5364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6387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28600" y="2362200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Learning to learn in MYP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ction Button: Back or Previous 11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1E1C11"/>
                </a:solidFill>
                <a:latin typeface="Comic Sans MS" pitchFamily="66" charset="0"/>
              </a:rPr>
              <a:t>Learning to learn in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DP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7412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ction Button: Back or Previous 12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1E1C11"/>
                </a:solidFill>
                <a:latin typeface="Comic Sans MS" pitchFamily="66" charset="0"/>
              </a:rPr>
              <a:t>Learning to learn in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PYP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8436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304800" y="1676400"/>
            <a:ext cx="8686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The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least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effective way of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teaching that is commonly used in many classrooms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9460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324600"/>
            <a:ext cx="1905000" cy="5334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The culminating task in the MYP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0484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52400"/>
          <a:ext cx="8839200" cy="6232527"/>
        </p:xfrm>
        <a:graphic>
          <a:graphicData uri="http://schemas.openxmlformats.org/drawingml/2006/table">
            <a:tbl>
              <a:tblPr/>
              <a:tblGrid>
                <a:gridCol w="1768475"/>
                <a:gridCol w="1766888"/>
                <a:gridCol w="1768475"/>
                <a:gridCol w="1766887"/>
                <a:gridCol w="1768475"/>
              </a:tblGrid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  <p:sp>
        <p:nvSpPr>
          <p:cNvPr id="3112" name="Rectangle 7"/>
          <p:cNvSpPr>
            <a:spLocks noChangeArrowheads="1"/>
          </p:cNvSpPr>
          <p:nvPr/>
        </p:nvSpPr>
        <p:spPr bwMode="auto">
          <a:xfrm>
            <a:off x="533400" y="175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" action="ppaction://hlinksldjump"/>
              </a:rPr>
              <a:t>$100</a:t>
            </a:r>
            <a:endParaRPr lang="en-US" sz="4000" b="1"/>
          </a:p>
        </p:txBody>
      </p:sp>
      <p:sp>
        <p:nvSpPr>
          <p:cNvPr id="3113" name="Rectangle 8"/>
          <p:cNvSpPr>
            <a:spLocks noChangeArrowheads="1"/>
          </p:cNvSpPr>
          <p:nvPr/>
        </p:nvSpPr>
        <p:spPr bwMode="auto">
          <a:xfrm>
            <a:off x="533400" y="2971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$200</a:t>
            </a:r>
            <a:endParaRPr lang="en-US" sz="4000" b="1"/>
          </a:p>
        </p:txBody>
      </p:sp>
      <p:sp>
        <p:nvSpPr>
          <p:cNvPr id="3114" name="Rectangle 9"/>
          <p:cNvSpPr>
            <a:spLocks noChangeArrowheads="1"/>
          </p:cNvSpPr>
          <p:nvPr/>
        </p:nvSpPr>
        <p:spPr bwMode="auto">
          <a:xfrm>
            <a:off x="533400" y="42672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$300</a:t>
            </a:r>
            <a:endParaRPr lang="en-US" sz="4000" b="1"/>
          </a:p>
        </p:txBody>
      </p:sp>
      <p:sp>
        <p:nvSpPr>
          <p:cNvPr id="3115" name="Rectangle 10"/>
          <p:cNvSpPr>
            <a:spLocks noChangeArrowheads="1"/>
          </p:cNvSpPr>
          <p:nvPr/>
        </p:nvSpPr>
        <p:spPr bwMode="auto">
          <a:xfrm>
            <a:off x="457200" y="54864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$400</a:t>
            </a:r>
            <a:endParaRPr lang="en-US" sz="4000" b="1"/>
          </a:p>
        </p:txBody>
      </p:sp>
      <p:sp>
        <p:nvSpPr>
          <p:cNvPr id="3116" name="Rectangle 11"/>
          <p:cNvSpPr>
            <a:spLocks noChangeArrowheads="1"/>
          </p:cNvSpPr>
          <p:nvPr/>
        </p:nvSpPr>
        <p:spPr bwMode="auto">
          <a:xfrm>
            <a:off x="2133600" y="175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$100</a:t>
            </a:r>
            <a:endParaRPr lang="en-US" sz="4000" b="1"/>
          </a:p>
        </p:txBody>
      </p:sp>
      <p:sp>
        <p:nvSpPr>
          <p:cNvPr id="3117" name="Rectangle 12"/>
          <p:cNvSpPr>
            <a:spLocks noChangeArrowheads="1"/>
          </p:cNvSpPr>
          <p:nvPr/>
        </p:nvSpPr>
        <p:spPr bwMode="auto">
          <a:xfrm>
            <a:off x="2133600" y="30480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8" action="ppaction://hlinksldjump"/>
              </a:rPr>
              <a:t>$200</a:t>
            </a:r>
            <a:endParaRPr lang="en-US" sz="4000" b="1"/>
          </a:p>
        </p:txBody>
      </p:sp>
      <p:sp>
        <p:nvSpPr>
          <p:cNvPr id="3118" name="Rectangle 13"/>
          <p:cNvSpPr>
            <a:spLocks noChangeArrowheads="1"/>
          </p:cNvSpPr>
          <p:nvPr/>
        </p:nvSpPr>
        <p:spPr bwMode="auto">
          <a:xfrm>
            <a:off x="2133600" y="42672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$300</a:t>
            </a:r>
            <a:endParaRPr lang="en-US" sz="4000" b="1"/>
          </a:p>
        </p:txBody>
      </p:sp>
      <p:sp>
        <p:nvSpPr>
          <p:cNvPr id="3119" name="Rectangle 14"/>
          <p:cNvSpPr>
            <a:spLocks noChangeArrowheads="1"/>
          </p:cNvSpPr>
          <p:nvPr/>
        </p:nvSpPr>
        <p:spPr bwMode="auto">
          <a:xfrm>
            <a:off x="3886200" y="556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$400</a:t>
            </a:r>
            <a:endParaRPr lang="en-US" sz="4000" b="1"/>
          </a:p>
        </p:txBody>
      </p:sp>
      <p:sp>
        <p:nvSpPr>
          <p:cNvPr id="3120" name="Rectangle 15"/>
          <p:cNvSpPr>
            <a:spLocks noChangeArrowheads="1"/>
          </p:cNvSpPr>
          <p:nvPr/>
        </p:nvSpPr>
        <p:spPr bwMode="auto">
          <a:xfrm>
            <a:off x="5562600" y="556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$400</a:t>
            </a:r>
            <a:endParaRPr lang="en-US" sz="4000" b="1"/>
          </a:p>
        </p:txBody>
      </p:sp>
      <p:sp>
        <p:nvSpPr>
          <p:cNvPr id="3121" name="Rectangle 16"/>
          <p:cNvSpPr>
            <a:spLocks noChangeArrowheads="1"/>
          </p:cNvSpPr>
          <p:nvPr/>
        </p:nvSpPr>
        <p:spPr bwMode="auto">
          <a:xfrm>
            <a:off x="7391400" y="556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$400</a:t>
            </a:r>
            <a:endParaRPr lang="en-US" sz="4000" b="1"/>
          </a:p>
        </p:txBody>
      </p:sp>
      <p:sp>
        <p:nvSpPr>
          <p:cNvPr id="3122" name="Rectangle 17"/>
          <p:cNvSpPr>
            <a:spLocks noChangeArrowheads="1"/>
          </p:cNvSpPr>
          <p:nvPr/>
        </p:nvSpPr>
        <p:spPr bwMode="auto">
          <a:xfrm>
            <a:off x="2209800" y="556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13" action="ppaction://hlinksldjump"/>
              </a:rPr>
              <a:t>$400</a:t>
            </a:r>
            <a:endParaRPr lang="en-US" sz="4000" b="1" dirty="0"/>
          </a:p>
        </p:txBody>
      </p:sp>
      <p:sp>
        <p:nvSpPr>
          <p:cNvPr id="3123" name="Rectangle 18"/>
          <p:cNvSpPr>
            <a:spLocks noChangeArrowheads="1"/>
          </p:cNvSpPr>
          <p:nvPr/>
        </p:nvSpPr>
        <p:spPr bwMode="auto">
          <a:xfrm>
            <a:off x="3810000" y="42672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$300</a:t>
            </a:r>
            <a:endParaRPr lang="en-US" sz="4000" b="1"/>
          </a:p>
        </p:txBody>
      </p:sp>
      <p:sp>
        <p:nvSpPr>
          <p:cNvPr id="3124" name="Rectangle 19"/>
          <p:cNvSpPr>
            <a:spLocks noChangeArrowheads="1"/>
          </p:cNvSpPr>
          <p:nvPr/>
        </p:nvSpPr>
        <p:spPr bwMode="auto">
          <a:xfrm>
            <a:off x="5486400" y="42672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$300</a:t>
            </a:r>
            <a:endParaRPr lang="en-US" sz="4000" b="1"/>
          </a:p>
        </p:txBody>
      </p:sp>
      <p:sp>
        <p:nvSpPr>
          <p:cNvPr id="3125" name="Rectangle 20"/>
          <p:cNvSpPr>
            <a:spLocks noChangeArrowheads="1"/>
          </p:cNvSpPr>
          <p:nvPr/>
        </p:nvSpPr>
        <p:spPr bwMode="auto">
          <a:xfrm>
            <a:off x="7315200" y="42672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$300</a:t>
            </a:r>
            <a:endParaRPr lang="en-US" sz="4000" b="1"/>
          </a:p>
        </p:txBody>
      </p:sp>
      <p:sp>
        <p:nvSpPr>
          <p:cNvPr id="3126" name="Rectangle 21"/>
          <p:cNvSpPr>
            <a:spLocks noChangeArrowheads="1"/>
          </p:cNvSpPr>
          <p:nvPr/>
        </p:nvSpPr>
        <p:spPr bwMode="auto">
          <a:xfrm>
            <a:off x="3810000" y="30480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$200</a:t>
            </a:r>
            <a:endParaRPr lang="en-US" sz="4000" b="1"/>
          </a:p>
        </p:txBody>
      </p:sp>
      <p:sp>
        <p:nvSpPr>
          <p:cNvPr id="3127" name="Rectangle 22"/>
          <p:cNvSpPr>
            <a:spLocks noChangeArrowheads="1"/>
          </p:cNvSpPr>
          <p:nvPr/>
        </p:nvSpPr>
        <p:spPr bwMode="auto">
          <a:xfrm>
            <a:off x="5486400" y="30480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$200</a:t>
            </a:r>
            <a:endParaRPr lang="en-US" sz="4000" b="1"/>
          </a:p>
        </p:txBody>
      </p:sp>
      <p:sp>
        <p:nvSpPr>
          <p:cNvPr id="3128" name="Rectangle 23"/>
          <p:cNvSpPr>
            <a:spLocks noChangeArrowheads="1"/>
          </p:cNvSpPr>
          <p:nvPr/>
        </p:nvSpPr>
        <p:spPr bwMode="auto">
          <a:xfrm>
            <a:off x="7467600" y="30480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$200</a:t>
            </a:r>
            <a:endParaRPr lang="en-US" sz="4000" b="1"/>
          </a:p>
        </p:txBody>
      </p:sp>
      <p:sp>
        <p:nvSpPr>
          <p:cNvPr id="3129" name="Rectangle 24"/>
          <p:cNvSpPr>
            <a:spLocks noChangeArrowheads="1"/>
          </p:cNvSpPr>
          <p:nvPr/>
        </p:nvSpPr>
        <p:spPr bwMode="auto">
          <a:xfrm>
            <a:off x="5486400" y="1828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$100</a:t>
            </a:r>
            <a:endParaRPr lang="en-US" sz="4000" b="1"/>
          </a:p>
        </p:txBody>
      </p:sp>
      <p:sp>
        <p:nvSpPr>
          <p:cNvPr id="3130" name="Rectangle 25"/>
          <p:cNvSpPr>
            <a:spLocks noChangeArrowheads="1"/>
          </p:cNvSpPr>
          <p:nvPr/>
        </p:nvSpPr>
        <p:spPr bwMode="auto">
          <a:xfrm>
            <a:off x="7315200" y="1828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$100</a:t>
            </a:r>
            <a:endParaRPr lang="en-US" sz="4000" b="1"/>
          </a:p>
        </p:txBody>
      </p:sp>
      <p:sp>
        <p:nvSpPr>
          <p:cNvPr id="3131" name="Rectangle 26"/>
          <p:cNvSpPr>
            <a:spLocks noChangeArrowheads="1"/>
          </p:cNvSpPr>
          <p:nvPr/>
        </p:nvSpPr>
        <p:spPr bwMode="auto">
          <a:xfrm>
            <a:off x="3886200" y="1828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$100</a:t>
            </a:r>
            <a:endParaRPr lang="en-US" sz="4000" b="1"/>
          </a:p>
        </p:txBody>
      </p:sp>
      <p:sp>
        <p:nvSpPr>
          <p:cNvPr id="3132" name="Text Box 66"/>
          <p:cNvSpPr txBox="1">
            <a:spLocks noChangeArrowheads="1"/>
          </p:cNvSpPr>
          <p:nvPr/>
        </p:nvSpPr>
        <p:spPr bwMode="auto">
          <a:xfrm>
            <a:off x="304800" y="6096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chemeClr val="bg1"/>
                </a:solidFill>
              </a:rPr>
              <a:t>Acronyms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133" name="Text Box 67"/>
          <p:cNvSpPr txBox="1">
            <a:spLocks noChangeArrowheads="1"/>
          </p:cNvSpPr>
          <p:nvPr/>
        </p:nvSpPr>
        <p:spPr bwMode="auto">
          <a:xfrm>
            <a:off x="3886200" y="6096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chemeClr val="bg1"/>
                </a:solidFill>
              </a:rPr>
              <a:t>Language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134" name="Text Box 68"/>
          <p:cNvSpPr txBox="1">
            <a:spLocks noChangeArrowheads="1"/>
          </p:cNvSpPr>
          <p:nvPr/>
        </p:nvSpPr>
        <p:spPr bwMode="auto">
          <a:xfrm>
            <a:off x="5638800" y="6096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chemeClr val="bg1"/>
                </a:solidFill>
              </a:rPr>
              <a:t>Learning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135" name="Text Box 69"/>
          <p:cNvSpPr txBox="1">
            <a:spLocks noChangeArrowheads="1"/>
          </p:cNvSpPr>
          <p:nvPr/>
        </p:nvSpPr>
        <p:spPr bwMode="auto">
          <a:xfrm>
            <a:off x="7315200" y="609600"/>
            <a:ext cx="1600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chemeClr val="bg1"/>
                </a:solidFill>
              </a:rPr>
              <a:t>Requirements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36" name="Text Box 70"/>
          <p:cNvSpPr txBox="1">
            <a:spLocks noChangeArrowheads="1"/>
          </p:cNvSpPr>
          <p:nvPr/>
        </p:nvSpPr>
        <p:spPr bwMode="auto">
          <a:xfrm>
            <a:off x="2057400" y="6096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chemeClr val="bg1"/>
                </a:solidFill>
              </a:rPr>
              <a:t>Thinking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1E1C11"/>
                </a:solidFill>
                <a:latin typeface="Comic Sans MS" pitchFamily="66" charset="0"/>
              </a:rPr>
              <a:t>The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culminating </a:t>
            </a:r>
            <a:r>
              <a:rPr lang="en-US" altLang="zh-CN" sz="5400" b="1" dirty="0">
                <a:solidFill>
                  <a:srgbClr val="1E1C11"/>
                </a:solidFill>
                <a:latin typeface="Comic Sans MS" pitchFamily="66" charset="0"/>
              </a:rPr>
              <a:t>task in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the PYP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1508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1E1C11"/>
                </a:solidFill>
                <a:latin typeface="Comic Sans MS" pitchFamily="66" charset="0"/>
              </a:rPr>
              <a:t>The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culminating </a:t>
            </a:r>
            <a:r>
              <a:rPr lang="en-US" altLang="zh-CN" sz="5400" b="1" dirty="0">
                <a:solidFill>
                  <a:srgbClr val="1E1C11"/>
                </a:solidFill>
                <a:latin typeface="Comic Sans MS" pitchFamily="66" charset="0"/>
              </a:rPr>
              <a:t>task in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the DP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480331" y="1676400"/>
            <a:ext cx="8686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The end product of learning in all 3 programmes  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3556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099" name="TextBox 11"/>
          <p:cNvSpPr txBox="1">
            <a:spLocks noChangeArrowheads="1"/>
          </p:cNvSpPr>
          <p:nvPr/>
        </p:nvSpPr>
        <p:spPr bwMode="auto">
          <a:xfrm>
            <a:off x="228600" y="4572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5400" b="1" dirty="0" err="1" smtClean="0">
                <a:solidFill>
                  <a:srgbClr val="1E1C11"/>
                </a:solidFill>
                <a:latin typeface="Comic Sans MS" pitchFamily="66" charset="0"/>
              </a:rPr>
              <a:t>aoi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ATL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124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  $200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ction Button: Back or Previous 1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OCC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6148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ction Button: Back or Previous 11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POI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7172" name="TextBox 11"/>
          <p:cNvSpPr txBox="1">
            <a:spLocks noChangeArrowheads="1"/>
          </p:cNvSpPr>
          <p:nvPr/>
        </p:nvSpPr>
        <p:spPr bwMode="auto">
          <a:xfrm>
            <a:off x="0" y="1524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324600"/>
            <a:ext cx="1905000" cy="5334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Timeless, universal, abstract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8196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Questions more than one possible answer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9220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09600" y="2590800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Bloom’s highest level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0244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Jeopard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Jeopardy</Template>
  <TotalTime>38</TotalTime>
  <Words>199</Words>
  <Application>Microsoft Macintosh PowerPoint</Application>
  <PresentationFormat>On-screen Show (4:3)</PresentationFormat>
  <Paragraphs>67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Jeopardy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Library01</dc:creator>
  <cp:lastModifiedBy>Andrew Vivian</cp:lastModifiedBy>
  <cp:revision>11</cp:revision>
  <dcterms:created xsi:type="dcterms:W3CDTF">2010-08-25T05:44:09Z</dcterms:created>
  <dcterms:modified xsi:type="dcterms:W3CDTF">2012-03-13T13:15:44Z</dcterms:modified>
</cp:coreProperties>
</file>